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6" r:id="rId4"/>
    <p:sldId id="271" r:id="rId5"/>
    <p:sldId id="276" r:id="rId6"/>
    <p:sldId id="272" r:id="rId7"/>
    <p:sldId id="270" r:id="rId8"/>
    <p:sldId id="274" r:id="rId9"/>
    <p:sldId id="275" r:id="rId10"/>
    <p:sldId id="264" r:id="rId11"/>
    <p:sldId id="260" r:id="rId12"/>
    <p:sldId id="269" r:id="rId13"/>
    <p:sldId id="263" r:id="rId14"/>
    <p:sldId id="268" r:id="rId15"/>
    <p:sldId id="277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5A"/>
    <a:srgbClr val="00A8B5"/>
    <a:srgbClr val="85D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87607-EB26-4ACA-9C23-5822F36DB57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B97EE-48DB-4961-8C6B-311444676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2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4A88-B0D6-4349-B600-4201DFD5E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8346B3-EB94-4303-A56B-4C2716AF2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2E5B4A-C78B-4652-9125-F5178649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F2D0-30E3-4D74-A5F0-5D9C39A1EF9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5AE57-1EC4-40F5-9D71-F2C8A752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1BD5F5-E318-4B1D-A674-B4A84FE0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E0A-F57B-490E-81B9-62F06429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4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1B1B8-991E-4709-ADB4-C399932F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456450-4DE3-4B10-8D18-B2F4BD6DA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365E8C-DB49-4991-980F-EA62CE37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F2D0-30E3-4D74-A5F0-5D9C39A1EF9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7E6574-B09F-463F-B729-07DC846D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AAB4C-ACFB-4896-B828-E157D814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E0A-F57B-490E-81B9-62F06429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6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0B910D-6075-46E2-ABCE-FE08A0234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CB2E4-A7DF-43DD-BAB8-55F9E761E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9E89E0-1A85-4942-A4E1-1683DFE06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F2D0-30E3-4D74-A5F0-5D9C39A1EF9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EB1740-57E1-4537-A68D-253F2006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AB8B5-786D-4C04-BC3F-43D85FAF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E0A-F57B-490E-81B9-62F06429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61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8B300-2AFB-4B43-AF2A-79109C3E4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AB3E84-008D-47B9-9495-AB5E5F79B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5E1BB9-769A-4CC6-90DC-FAECE8CF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F2D0-30E3-4D74-A5F0-5D9C39A1EF9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0B5704-1245-4C4F-AE7A-DCD5B54C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AEA4F-A37A-4569-B029-D63EAD2A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E0A-F57B-490E-81B9-62F06429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37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86328-9EB5-4D5F-8A5F-90430BF8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34E61A-1BF6-481E-8CB9-98DC61018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C87014-C3A6-4DA4-B3FF-57E617E8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F2D0-30E3-4D74-A5F0-5D9C39A1EF9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498C8-0C80-4CCB-9118-F722AD06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1698AC-31E8-41DF-9207-40923422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E0A-F57B-490E-81B9-62F06429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3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3586A-25A4-4FBE-BE4A-C417467E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78768-FD00-4FFB-87CA-905F9A2DF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B32791-3FD7-4D21-9554-7E50891C7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19ECEE-1D3B-4BC5-B585-02987D91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F2D0-30E3-4D74-A5F0-5D9C39A1EF9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9C2D76-AD53-4534-B0D1-C2279DDC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D0C3CF-F932-4BF5-8F5A-2F243FBD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E0A-F57B-490E-81B9-62F06429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9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6134C-D7A3-466F-8B79-DB5286FF5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BB7B90-6EF1-4648-8B08-81CD91479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1B0566-B733-41C2-A428-2CD766B8E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92772B-7298-4B66-8144-634E9A32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559A4-14C7-4E93-9364-E0E958683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E02BF-CA93-4680-9224-A81DAF03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F2D0-30E3-4D74-A5F0-5D9C39A1EF9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82DE3-552C-4246-BF53-904D6E3E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9D9725-AE24-480D-AC65-DF48AB51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E0A-F57B-490E-81B9-62F06429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1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017D2-D7BF-4F37-B103-24F721F4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2812CA-6B1A-4AFC-8771-02D28F95A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F2D0-30E3-4D74-A5F0-5D9C39A1EF9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C93CC5-4D6F-4FCD-897F-AD07EF7E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55E9EE-37C4-487D-A7E7-C0416DC5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E0A-F57B-490E-81B9-62F06429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93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49B0BE-2B96-4C8C-A381-F2D718C4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F2D0-30E3-4D74-A5F0-5D9C39A1EF9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35E8F2-446C-46BB-B79F-486F4EAC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ACF2B9-2118-468A-868A-6DAE0641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E0A-F57B-490E-81B9-62F06429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7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3E22-D6D2-49D9-A07A-C0265C6C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9EFA4-349C-49FF-A8F4-03FC58C36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633987-AFC1-41E9-BB34-F60DAE88E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6E6B12-BE62-4266-AA44-A3ADD979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F2D0-30E3-4D74-A5F0-5D9C39A1EF9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C81727-0F03-4284-A3F6-324C29D3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AD8E4B-5875-43E0-A958-A408518C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E0A-F57B-490E-81B9-62F06429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44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A49A2-38C3-4E83-84D6-10769D12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F79A5-16C7-4E24-BEF5-D475CBF94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58A707-4EC9-4E1D-9E19-025E19BF1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4FD4A3-AA03-42B7-97B3-E786E29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F2D0-30E3-4D74-A5F0-5D9C39A1EF9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F0437D-514E-474A-AEB3-412C99BC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520205-C48E-47E6-A889-CD4F877F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E0A-F57B-490E-81B9-62F06429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06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1969A-0560-42E1-86F2-66F336F8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74FA-E6B0-4440-AA6D-FA5E44423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83D4C4-63CB-4A51-8377-2B4AD7BBC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DF2D0-30E3-4D74-A5F0-5D9C39A1EF9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77D85D-78C6-4D4B-AED9-4F19D258C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8E1E8-6FBB-4A2A-A820-CE0D3B9BC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9E0A-F57B-490E-81B9-62F06429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84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7E8A6-08AD-4B34-BEA8-B219AE35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8" y="0"/>
            <a:ext cx="970075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66136-44BF-4859-9321-96003E80F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06" y="1696105"/>
            <a:ext cx="11636188" cy="2732462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5B5A"/>
                </a:solidFill>
                <a:latin typeface="TT Norms Medium" panose="02000803030000020003" pitchFamily="2" charset="-52"/>
              </a:rPr>
              <a:t>Проблемные аспекты обращения с ТКО при взаимодействии с УК, ТСЖ, ЖСК.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8AC73-E9B2-4C1C-9D84-7BE81906CE02}"/>
              </a:ext>
            </a:extLst>
          </p:cNvPr>
          <p:cNvSpPr txBox="1"/>
          <p:nvPr/>
        </p:nvSpPr>
        <p:spPr>
          <a:xfrm>
            <a:off x="1084729" y="57732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B5A"/>
                </a:solidFill>
              </a:rPr>
              <a:t>04.07.2023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D368D-91EB-4B25-AD2A-F75B61C2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8" y="134360"/>
            <a:ext cx="1946462" cy="8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21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7E8A6-08AD-4B34-BEA8-B219AE35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8" y="0"/>
            <a:ext cx="9700752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D368D-91EB-4B25-AD2A-F75B61C2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8" y="134360"/>
            <a:ext cx="1946462" cy="8356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A941B2-4B27-4EEA-AD77-5C0BAEE77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093"/>
            <a:ext cx="2182905" cy="21829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F8F23D-E1B2-46E9-9DFE-CE3E92CCFCF6}"/>
              </a:ext>
            </a:extLst>
          </p:cNvPr>
          <p:cNvSpPr txBox="1"/>
          <p:nvPr/>
        </p:nvSpPr>
        <p:spPr>
          <a:xfrm>
            <a:off x="1862871" y="1734532"/>
            <a:ext cx="3583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B5A"/>
                </a:solidFill>
              </a:rPr>
              <a:t>2019г. – 19 </a:t>
            </a:r>
            <a:r>
              <a:rPr lang="ru-RU" sz="1400" dirty="0">
                <a:solidFill>
                  <a:srgbClr val="005B5A"/>
                </a:solidFill>
              </a:rPr>
              <a:t>шт.</a:t>
            </a:r>
            <a:r>
              <a:rPr lang="ru-RU" dirty="0">
                <a:solidFill>
                  <a:srgbClr val="005B5A"/>
                </a:solidFill>
              </a:rPr>
              <a:t> (193 </a:t>
            </a:r>
            <a:r>
              <a:rPr lang="ru-RU" sz="1400" dirty="0">
                <a:solidFill>
                  <a:srgbClr val="005B5A"/>
                </a:solidFill>
              </a:rPr>
              <a:t>тыс. руб.</a:t>
            </a:r>
            <a:r>
              <a:rPr lang="ru-RU" dirty="0">
                <a:solidFill>
                  <a:srgbClr val="005B5A"/>
                </a:solidFill>
              </a:rPr>
              <a:t>) </a:t>
            </a:r>
          </a:p>
          <a:p>
            <a:r>
              <a:rPr lang="ru-RU" dirty="0">
                <a:solidFill>
                  <a:srgbClr val="005B5A"/>
                </a:solidFill>
              </a:rPr>
              <a:t>2021г. – 57 </a:t>
            </a:r>
            <a:r>
              <a:rPr lang="ru-RU" sz="1400" dirty="0">
                <a:solidFill>
                  <a:srgbClr val="005B5A"/>
                </a:solidFill>
              </a:rPr>
              <a:t>шт.</a:t>
            </a:r>
            <a:r>
              <a:rPr lang="ru-RU" dirty="0">
                <a:solidFill>
                  <a:srgbClr val="005B5A"/>
                </a:solidFill>
              </a:rPr>
              <a:t> (893,8 </a:t>
            </a:r>
            <a:r>
              <a:rPr lang="ru-RU" sz="1400" dirty="0">
                <a:solidFill>
                  <a:srgbClr val="005B5A"/>
                </a:solidFill>
              </a:rPr>
              <a:t>тыс. руб.</a:t>
            </a:r>
            <a:r>
              <a:rPr lang="ru-RU" dirty="0">
                <a:solidFill>
                  <a:srgbClr val="005B5A"/>
                </a:solidFill>
              </a:rPr>
              <a:t>)</a:t>
            </a:r>
          </a:p>
          <a:p>
            <a:r>
              <a:rPr lang="ru-RU" dirty="0">
                <a:solidFill>
                  <a:srgbClr val="005B5A"/>
                </a:solidFill>
              </a:rPr>
              <a:t>2022г. – 156 </a:t>
            </a:r>
            <a:r>
              <a:rPr lang="ru-RU" sz="1400" dirty="0">
                <a:solidFill>
                  <a:srgbClr val="005B5A"/>
                </a:solidFill>
              </a:rPr>
              <a:t>шт.</a:t>
            </a:r>
            <a:r>
              <a:rPr lang="ru-RU" dirty="0">
                <a:solidFill>
                  <a:srgbClr val="005B5A"/>
                </a:solidFill>
              </a:rPr>
              <a:t> (2 </a:t>
            </a:r>
            <a:r>
              <a:rPr lang="ru-RU" sz="1400" dirty="0">
                <a:solidFill>
                  <a:srgbClr val="005B5A"/>
                </a:solidFill>
              </a:rPr>
              <a:t>млн.</a:t>
            </a:r>
            <a:r>
              <a:rPr lang="ru-RU" dirty="0">
                <a:solidFill>
                  <a:srgbClr val="005B5A"/>
                </a:solidFill>
              </a:rPr>
              <a:t> 248 </a:t>
            </a:r>
            <a:r>
              <a:rPr lang="ru-RU" sz="1400" dirty="0">
                <a:solidFill>
                  <a:srgbClr val="005B5A"/>
                </a:solidFill>
              </a:rPr>
              <a:t>тыс. руб.</a:t>
            </a:r>
            <a:r>
              <a:rPr lang="ru-RU" dirty="0">
                <a:solidFill>
                  <a:srgbClr val="005B5A"/>
                </a:solidFill>
              </a:rPr>
              <a:t>)</a:t>
            </a:r>
          </a:p>
          <a:p>
            <a:r>
              <a:rPr lang="ru-RU" dirty="0">
                <a:solidFill>
                  <a:srgbClr val="005B5A"/>
                </a:solidFill>
              </a:rPr>
              <a:t>2023г. – 50 </a:t>
            </a:r>
            <a:r>
              <a:rPr lang="ru-RU" sz="1400" dirty="0">
                <a:solidFill>
                  <a:srgbClr val="005B5A"/>
                </a:solidFill>
              </a:rPr>
              <a:t>шт.</a:t>
            </a:r>
            <a:r>
              <a:rPr lang="ru-RU" dirty="0">
                <a:solidFill>
                  <a:srgbClr val="005B5A"/>
                </a:solidFill>
              </a:rPr>
              <a:t> (645 </a:t>
            </a:r>
            <a:r>
              <a:rPr lang="ru-RU" sz="1400" dirty="0">
                <a:solidFill>
                  <a:srgbClr val="005B5A"/>
                </a:solidFill>
              </a:rPr>
              <a:t>тыс. руб.</a:t>
            </a:r>
            <a:r>
              <a:rPr lang="ru-RU" dirty="0">
                <a:solidFill>
                  <a:srgbClr val="005B5A"/>
                </a:solidFill>
              </a:rPr>
              <a:t>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ED6772-AA9F-4C77-8776-705B016B9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12" y="2001116"/>
            <a:ext cx="3048000" cy="2286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B01410-A9FB-4A0E-ABD5-B30A9EE8F1C9}"/>
              </a:ext>
            </a:extLst>
          </p:cNvPr>
          <p:cNvSpPr txBox="1"/>
          <p:nvPr/>
        </p:nvSpPr>
        <p:spPr>
          <a:xfrm>
            <a:off x="7885644" y="2611695"/>
            <a:ext cx="3843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5B5A"/>
                </a:solidFill>
              </a:rPr>
              <a:t>2021г. – 275 </a:t>
            </a:r>
            <a:r>
              <a:rPr lang="ru-RU" sz="1400" dirty="0">
                <a:solidFill>
                  <a:srgbClr val="005B5A"/>
                </a:solidFill>
              </a:rPr>
              <a:t>шт.</a:t>
            </a:r>
            <a:r>
              <a:rPr lang="ru-RU" dirty="0">
                <a:solidFill>
                  <a:srgbClr val="005B5A"/>
                </a:solidFill>
              </a:rPr>
              <a:t> (4 </a:t>
            </a:r>
            <a:r>
              <a:rPr lang="ru-RU" sz="1400" dirty="0">
                <a:solidFill>
                  <a:srgbClr val="005B5A"/>
                </a:solidFill>
              </a:rPr>
              <a:t>млн.</a:t>
            </a:r>
            <a:r>
              <a:rPr lang="ru-RU" dirty="0">
                <a:solidFill>
                  <a:srgbClr val="005B5A"/>
                </a:solidFill>
              </a:rPr>
              <a:t> 85 </a:t>
            </a:r>
            <a:r>
              <a:rPr lang="ru-RU" sz="1400" dirty="0">
                <a:solidFill>
                  <a:srgbClr val="005B5A"/>
                </a:solidFill>
              </a:rPr>
              <a:t>тыс. руб.</a:t>
            </a:r>
            <a:r>
              <a:rPr lang="ru-RU" dirty="0">
                <a:solidFill>
                  <a:srgbClr val="005B5A"/>
                </a:solidFill>
              </a:rPr>
              <a:t>)</a:t>
            </a:r>
          </a:p>
          <a:p>
            <a:r>
              <a:rPr lang="ru-RU" dirty="0">
                <a:solidFill>
                  <a:srgbClr val="005B5A"/>
                </a:solidFill>
              </a:rPr>
              <a:t>2023г. – 214 </a:t>
            </a:r>
            <a:r>
              <a:rPr lang="ru-RU" sz="1400" dirty="0">
                <a:solidFill>
                  <a:srgbClr val="005B5A"/>
                </a:solidFill>
              </a:rPr>
              <a:t>шт.</a:t>
            </a:r>
            <a:r>
              <a:rPr lang="ru-RU" dirty="0">
                <a:solidFill>
                  <a:srgbClr val="005B5A"/>
                </a:solidFill>
              </a:rPr>
              <a:t> (3 </a:t>
            </a:r>
            <a:r>
              <a:rPr lang="ru-RU" sz="1400" dirty="0">
                <a:solidFill>
                  <a:srgbClr val="005B5A"/>
                </a:solidFill>
              </a:rPr>
              <a:t>млн.</a:t>
            </a:r>
            <a:r>
              <a:rPr lang="ru-RU" dirty="0">
                <a:solidFill>
                  <a:srgbClr val="005B5A"/>
                </a:solidFill>
              </a:rPr>
              <a:t> 526 </a:t>
            </a:r>
            <a:r>
              <a:rPr lang="ru-RU" sz="1400" dirty="0">
                <a:solidFill>
                  <a:srgbClr val="005B5A"/>
                </a:solidFill>
              </a:rPr>
              <a:t>тыс. руб.</a:t>
            </a:r>
            <a:r>
              <a:rPr lang="ru-RU" dirty="0">
                <a:solidFill>
                  <a:srgbClr val="005B5A"/>
                </a:solidFill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AF2EFB-6F75-473D-9AE4-746AA71C3127}"/>
              </a:ext>
            </a:extLst>
          </p:cNvPr>
          <p:cNvSpPr txBox="1"/>
          <p:nvPr/>
        </p:nvSpPr>
        <p:spPr>
          <a:xfrm>
            <a:off x="438150" y="321328"/>
            <a:ext cx="883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5B5A"/>
                </a:solidFill>
              </a:rPr>
              <a:t>Расходы регионального оператора на приобретение контейнеров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44403B9-8C9C-4500-A616-7038856B4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48" y="3376909"/>
            <a:ext cx="2141955" cy="25664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63ACBA-2074-416A-8D6F-15061F6278E6}"/>
              </a:ext>
            </a:extLst>
          </p:cNvPr>
          <p:cNvSpPr txBox="1"/>
          <p:nvPr/>
        </p:nvSpPr>
        <p:spPr>
          <a:xfrm>
            <a:off x="4042156" y="4336958"/>
            <a:ext cx="3843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5B5A"/>
                </a:solidFill>
              </a:rPr>
              <a:t>2020г. – 45 </a:t>
            </a:r>
            <a:r>
              <a:rPr lang="ru-RU" sz="1400" dirty="0">
                <a:solidFill>
                  <a:srgbClr val="005B5A"/>
                </a:solidFill>
              </a:rPr>
              <a:t>шт.</a:t>
            </a:r>
            <a:r>
              <a:rPr lang="ru-RU" dirty="0">
                <a:solidFill>
                  <a:srgbClr val="005B5A"/>
                </a:solidFill>
              </a:rPr>
              <a:t> (395,9 </a:t>
            </a:r>
            <a:r>
              <a:rPr lang="ru-RU" sz="1400" dirty="0">
                <a:solidFill>
                  <a:srgbClr val="005B5A"/>
                </a:solidFill>
              </a:rPr>
              <a:t>тыс. руб.</a:t>
            </a:r>
            <a:r>
              <a:rPr lang="ru-RU" dirty="0">
                <a:solidFill>
                  <a:srgbClr val="005B5A"/>
                </a:solidFill>
              </a:rPr>
              <a:t>)</a:t>
            </a:r>
          </a:p>
          <a:p>
            <a:r>
              <a:rPr lang="ru-RU" dirty="0">
                <a:solidFill>
                  <a:srgbClr val="005B5A"/>
                </a:solidFill>
              </a:rPr>
              <a:t>2021г. – 127 </a:t>
            </a:r>
            <a:r>
              <a:rPr lang="ru-RU" sz="1400" dirty="0">
                <a:solidFill>
                  <a:srgbClr val="005B5A"/>
                </a:solidFill>
              </a:rPr>
              <a:t>шт.</a:t>
            </a:r>
            <a:r>
              <a:rPr lang="ru-RU" dirty="0">
                <a:solidFill>
                  <a:srgbClr val="005B5A"/>
                </a:solidFill>
              </a:rPr>
              <a:t> (1 </a:t>
            </a:r>
            <a:r>
              <a:rPr lang="ru-RU" sz="1400" dirty="0">
                <a:solidFill>
                  <a:srgbClr val="005B5A"/>
                </a:solidFill>
              </a:rPr>
              <a:t>млн.</a:t>
            </a:r>
            <a:r>
              <a:rPr lang="ru-RU" dirty="0">
                <a:solidFill>
                  <a:srgbClr val="005B5A"/>
                </a:solidFill>
              </a:rPr>
              <a:t> 583 </a:t>
            </a:r>
            <a:r>
              <a:rPr lang="ru-RU" sz="1400" dirty="0">
                <a:solidFill>
                  <a:srgbClr val="005B5A"/>
                </a:solidFill>
              </a:rPr>
              <a:t>тыс. руб.</a:t>
            </a:r>
            <a:r>
              <a:rPr lang="ru-RU" dirty="0">
                <a:solidFill>
                  <a:srgbClr val="005B5A"/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8AC73-E9B2-4C1C-9D84-7BE81906CE02}"/>
              </a:ext>
            </a:extLst>
          </p:cNvPr>
          <p:cNvSpPr txBox="1"/>
          <p:nvPr/>
        </p:nvSpPr>
        <p:spPr>
          <a:xfrm>
            <a:off x="1084729" y="57732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B5A"/>
                </a:solidFill>
              </a:rPr>
              <a:t>04.07.2023</a:t>
            </a:r>
          </a:p>
        </p:txBody>
      </p:sp>
    </p:spTree>
    <p:extLst>
      <p:ext uri="{BB962C8B-B14F-4D97-AF65-F5344CB8AC3E}">
        <p14:creationId xmlns:p14="http://schemas.microsoft.com/office/powerpoint/2010/main" val="224554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7E8A6-08AD-4B34-BEA8-B219AE35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8" y="0"/>
            <a:ext cx="97007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8AC73-E9B2-4C1C-9D84-7BE81906CE02}"/>
              </a:ext>
            </a:extLst>
          </p:cNvPr>
          <p:cNvSpPr txBox="1"/>
          <p:nvPr/>
        </p:nvSpPr>
        <p:spPr>
          <a:xfrm>
            <a:off x="1084729" y="57732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B5A"/>
                </a:solidFill>
              </a:rPr>
              <a:t>04.07.2023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D368D-91EB-4B25-AD2A-F75B61C2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8" y="134360"/>
            <a:ext cx="1946462" cy="8356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897BEC-D223-4AEE-994A-5A562BB7393D}"/>
              </a:ext>
            </a:extLst>
          </p:cNvPr>
          <p:cNvSpPr txBox="1"/>
          <p:nvPr/>
        </p:nvSpPr>
        <p:spPr>
          <a:xfrm>
            <a:off x="546847" y="392231"/>
            <a:ext cx="9153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5B5A"/>
                </a:solidFill>
                <a:latin typeface="TT Norms Medium" panose="02000803030000020003" pitchFamily="2" charset="-52"/>
              </a:rPr>
              <a:t>Металлический контейнер для сбора твердых коммунальных отходов.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619AF-ED57-4764-88AD-3F3B944D36A1}"/>
              </a:ext>
            </a:extLst>
          </p:cNvPr>
          <p:cNvSpPr txBox="1"/>
          <p:nvPr/>
        </p:nvSpPr>
        <p:spPr>
          <a:xfrm>
            <a:off x="546847" y="668617"/>
            <a:ext cx="7799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5B5A"/>
                </a:solidFill>
                <a:latin typeface="TT Norms Medium" panose="02000803030000020003" pitchFamily="2" charset="-52"/>
              </a:rPr>
              <a:t>Металлический контейнер для раздельного мусора (для пластика).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B5D94F-682B-432F-A12A-64E08D51E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58" y="1153794"/>
            <a:ext cx="7440707" cy="418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24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7E8A6-08AD-4B34-BEA8-B219AE35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8" y="0"/>
            <a:ext cx="97007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8AC73-E9B2-4C1C-9D84-7BE81906CE02}"/>
              </a:ext>
            </a:extLst>
          </p:cNvPr>
          <p:cNvSpPr txBox="1"/>
          <p:nvPr/>
        </p:nvSpPr>
        <p:spPr>
          <a:xfrm>
            <a:off x="1084729" y="57732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B5A"/>
                </a:solidFill>
              </a:rPr>
              <a:t>04.07.2023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D368D-91EB-4B25-AD2A-F75B61C2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8" y="134360"/>
            <a:ext cx="1946462" cy="8356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535AE8-6947-415D-BAAD-022C02DA2A73}"/>
              </a:ext>
            </a:extLst>
          </p:cNvPr>
          <p:cNvSpPr txBox="1"/>
          <p:nvPr/>
        </p:nvSpPr>
        <p:spPr>
          <a:xfrm>
            <a:off x="322729" y="321328"/>
            <a:ext cx="947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5B5A"/>
                </a:solidFill>
                <a:latin typeface="TT Norms Medium" panose="02000803030000020003" pitchFamily="2" charset="-52"/>
              </a:rPr>
              <a:t>ЕВРО контейнер для сбора твердых коммунальных отходов 1.1м3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C401AE-0588-4F71-94FA-5860FB99B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9" y="1104321"/>
            <a:ext cx="10805353" cy="41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1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7E8A6-08AD-4B34-BEA8-B219AE35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8" y="0"/>
            <a:ext cx="97007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8AC73-E9B2-4C1C-9D84-7BE81906CE02}"/>
              </a:ext>
            </a:extLst>
          </p:cNvPr>
          <p:cNvSpPr txBox="1"/>
          <p:nvPr/>
        </p:nvSpPr>
        <p:spPr>
          <a:xfrm>
            <a:off x="1084729" y="57732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B5A"/>
                </a:solidFill>
              </a:rPr>
              <a:t>04.07.2023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D368D-91EB-4B25-AD2A-F75B61C2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8" y="134360"/>
            <a:ext cx="1946462" cy="8356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76261F-8EDA-4371-B28B-5C0DF652F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05" y="969962"/>
            <a:ext cx="6048189" cy="45361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BB112B-B301-4978-8044-11DA33B7E202}"/>
              </a:ext>
            </a:extLst>
          </p:cNvPr>
          <p:cNvSpPr txBox="1"/>
          <p:nvPr/>
        </p:nvSpPr>
        <p:spPr>
          <a:xfrm>
            <a:off x="321608" y="321328"/>
            <a:ext cx="9306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5B5A"/>
                </a:solidFill>
                <a:latin typeface="TT Norms Medium" panose="02000803030000020003" pitchFamily="2" charset="-52"/>
              </a:rPr>
              <a:t>Место (площадка) накопления твердых коммунальных отходов</a:t>
            </a:r>
          </a:p>
        </p:txBody>
      </p:sp>
    </p:spTree>
    <p:extLst>
      <p:ext uri="{BB962C8B-B14F-4D97-AF65-F5344CB8AC3E}">
        <p14:creationId xmlns:p14="http://schemas.microsoft.com/office/powerpoint/2010/main" val="224550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7E8A6-08AD-4B34-BEA8-B219AE35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8" y="0"/>
            <a:ext cx="9700752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D368D-91EB-4B25-AD2A-F75B61C2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8" y="134360"/>
            <a:ext cx="1946462" cy="8356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AF2EFB-6F75-473D-9AE4-746AA71C3127}"/>
              </a:ext>
            </a:extLst>
          </p:cNvPr>
          <p:cNvSpPr txBox="1"/>
          <p:nvPr/>
        </p:nvSpPr>
        <p:spPr>
          <a:xfrm>
            <a:off x="438150" y="321328"/>
            <a:ext cx="3876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5B5A"/>
                </a:solidFill>
              </a:rPr>
              <a:t>Поврежденные контейнеры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8AC73-E9B2-4C1C-9D84-7BE81906CE02}"/>
              </a:ext>
            </a:extLst>
          </p:cNvPr>
          <p:cNvSpPr txBox="1"/>
          <p:nvPr/>
        </p:nvSpPr>
        <p:spPr>
          <a:xfrm>
            <a:off x="1084729" y="57732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B5A"/>
                </a:solidFill>
              </a:rPr>
              <a:t>04.07.2023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7744D7-13A2-42C7-8B6F-688963946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11" y="1104321"/>
            <a:ext cx="3083057" cy="41193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D6F775-DF47-4284-934A-D13673FF7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97" y="984362"/>
            <a:ext cx="2452074" cy="4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87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7E8A6-08AD-4B34-BEA8-B219AE35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8" y="0"/>
            <a:ext cx="9700752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D368D-91EB-4B25-AD2A-F75B61C2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8" y="134360"/>
            <a:ext cx="1946462" cy="8356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AF2EFB-6F75-473D-9AE4-746AA71C3127}"/>
              </a:ext>
            </a:extLst>
          </p:cNvPr>
          <p:cNvSpPr txBox="1"/>
          <p:nvPr/>
        </p:nvSpPr>
        <p:spPr>
          <a:xfrm>
            <a:off x="438150" y="321328"/>
            <a:ext cx="3876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5B5A"/>
                </a:solidFill>
              </a:rPr>
              <a:t>Поврежденные контейнеры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8AC73-E9B2-4C1C-9D84-7BE81906CE02}"/>
              </a:ext>
            </a:extLst>
          </p:cNvPr>
          <p:cNvSpPr txBox="1"/>
          <p:nvPr/>
        </p:nvSpPr>
        <p:spPr>
          <a:xfrm>
            <a:off x="1084729" y="57732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B5A"/>
                </a:solidFill>
              </a:rPr>
              <a:t>04.07.2023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A59D49-C85F-4B3E-80C4-871613A3A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50" y="1219200"/>
            <a:ext cx="5323840" cy="39928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97FD40-7C54-4F61-9D17-5A4892E88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5" y="820759"/>
            <a:ext cx="4499610" cy="25310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1DB6A8-18F0-493A-8A96-9186CB4EF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290" y="3389556"/>
            <a:ext cx="430784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57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7E8A6-08AD-4B34-BEA8-B219AE35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8" y="0"/>
            <a:ext cx="97007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8AC73-E9B2-4C1C-9D84-7BE81906CE02}"/>
              </a:ext>
            </a:extLst>
          </p:cNvPr>
          <p:cNvSpPr txBox="1"/>
          <p:nvPr/>
        </p:nvSpPr>
        <p:spPr>
          <a:xfrm>
            <a:off x="1084729" y="57732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B5A"/>
                </a:solidFill>
              </a:rPr>
              <a:t>04.07.2023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D368D-91EB-4B25-AD2A-F75B61C2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8" y="134360"/>
            <a:ext cx="1946462" cy="8356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AF852-47C7-4ACE-A87F-C39EFE2115C7}"/>
              </a:ext>
            </a:extLst>
          </p:cNvPr>
          <p:cNvSpPr txBox="1"/>
          <p:nvPr/>
        </p:nvSpPr>
        <p:spPr>
          <a:xfrm>
            <a:off x="3540839" y="2734235"/>
            <a:ext cx="55595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005B5A"/>
                </a:solidFill>
              </a:rPr>
              <a:t>Спасибо за внимание!</a:t>
            </a:r>
          </a:p>
          <a:p>
            <a:pPr algn="ctr"/>
            <a:r>
              <a:rPr lang="ru-RU" sz="1600" dirty="0">
                <a:solidFill>
                  <a:srgbClr val="005B5A"/>
                </a:solidFill>
              </a:rPr>
              <a:t>полигон28.рф</a:t>
            </a:r>
          </a:p>
        </p:txBody>
      </p:sp>
    </p:spTree>
    <p:extLst>
      <p:ext uri="{BB962C8B-B14F-4D97-AF65-F5344CB8AC3E}">
        <p14:creationId xmlns:p14="http://schemas.microsoft.com/office/powerpoint/2010/main" val="354626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7E8A6-08AD-4B34-BEA8-B219AE35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8" y="0"/>
            <a:ext cx="970075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66136-44BF-4859-9321-96003E80F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06" y="552161"/>
            <a:ext cx="11636188" cy="1995678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005B5A"/>
                </a:solidFill>
                <a:latin typeface="TT Norms Medium" panose="02000803030000020003" pitchFamily="2" charset="-52"/>
              </a:rPr>
              <a:t>4 кластер</a:t>
            </a:r>
            <a:br>
              <a:rPr lang="ru-RU" sz="4800" dirty="0">
                <a:solidFill>
                  <a:srgbClr val="005B5A"/>
                </a:solidFill>
                <a:latin typeface="TT Norms Medium" panose="02000803030000020003" pitchFamily="2" charset="-52"/>
              </a:rPr>
            </a:br>
            <a:r>
              <a:rPr lang="ru-RU" sz="4800" dirty="0">
                <a:solidFill>
                  <a:srgbClr val="005B5A"/>
                </a:solidFill>
                <a:latin typeface="TT Norms Medium" panose="02000803030000020003" pitchFamily="2" charset="-52"/>
              </a:rPr>
              <a:t>г. Благовещенск, Благовещенский МО, Ивановский МО, Тамбовский МО.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8AC73-E9B2-4C1C-9D84-7BE81906CE02}"/>
              </a:ext>
            </a:extLst>
          </p:cNvPr>
          <p:cNvSpPr txBox="1"/>
          <p:nvPr/>
        </p:nvSpPr>
        <p:spPr>
          <a:xfrm>
            <a:off x="1084729" y="57732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B5A"/>
                </a:solidFill>
              </a:rPr>
              <a:t>04.07.2023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D368D-91EB-4B25-AD2A-F75B61C2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8" y="134360"/>
            <a:ext cx="1946462" cy="835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8A6198-965F-4658-B5CB-A6425B2F3269}"/>
              </a:ext>
            </a:extLst>
          </p:cNvPr>
          <p:cNvSpPr txBox="1"/>
          <p:nvPr/>
        </p:nvSpPr>
        <p:spPr>
          <a:xfrm>
            <a:off x="5443671" y="12647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58BB9E3-CF5B-4402-B003-E39A80BF69F1}"/>
              </a:ext>
            </a:extLst>
          </p:cNvPr>
          <p:cNvSpPr txBox="1">
            <a:spLocks/>
          </p:cNvSpPr>
          <p:nvPr/>
        </p:nvSpPr>
        <p:spPr>
          <a:xfrm>
            <a:off x="98079" y="2721279"/>
            <a:ext cx="11995842" cy="31777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rgbClr val="005B5A"/>
                </a:solidFill>
                <a:latin typeface="TT Norms Medium" panose="02000803030000020003" pitchFamily="2" charset="-52"/>
              </a:rPr>
              <a:t>Жилой фонд ≈ 8 млн. кв. м.</a:t>
            </a:r>
          </a:p>
          <a:p>
            <a:endParaRPr lang="ru-RU" sz="4800" dirty="0">
              <a:solidFill>
                <a:srgbClr val="005B5A"/>
              </a:solidFill>
              <a:latin typeface="TT Norms Medium" panose="02000803030000020003" pitchFamily="2" charset="-52"/>
            </a:endParaRPr>
          </a:p>
          <a:p>
            <a:r>
              <a:rPr lang="ru-RU" sz="4800" dirty="0">
                <a:solidFill>
                  <a:srgbClr val="005B5A"/>
                </a:solidFill>
                <a:latin typeface="TT Norms Medium" panose="02000803030000020003" pitchFamily="2" charset="-52"/>
              </a:rPr>
              <a:t>Договоры рег. оператора (ППРФ 1156 от 12.11.2016г.) с УК, ТСЖ и ЖСК – 40 шт. </a:t>
            </a:r>
          </a:p>
          <a:p>
            <a:endParaRPr lang="ru-RU" sz="4800" dirty="0">
              <a:solidFill>
                <a:srgbClr val="005B5A"/>
              </a:solidFill>
              <a:latin typeface="TT Norms Medium" panose="02000803030000020003" pitchFamily="2" charset="-52"/>
            </a:endParaRPr>
          </a:p>
          <a:p>
            <a:r>
              <a:rPr lang="ru-RU" sz="4800" dirty="0">
                <a:solidFill>
                  <a:srgbClr val="005B5A"/>
                </a:solidFill>
                <a:latin typeface="TT Norms Medium" panose="02000803030000020003" pitchFamily="2" charset="-52"/>
              </a:rPr>
              <a:t>на 114 многоквартирных домов. </a:t>
            </a:r>
          </a:p>
          <a:p>
            <a:endParaRPr lang="ru-RU" sz="4800" dirty="0">
              <a:solidFill>
                <a:srgbClr val="005B5A"/>
              </a:solidFill>
              <a:latin typeface="TT Norms Medium" panose="02000803030000020003" pitchFamily="2" charset="-52"/>
            </a:endParaRPr>
          </a:p>
          <a:p>
            <a:r>
              <a:rPr lang="ru-RU" sz="4800" dirty="0">
                <a:solidFill>
                  <a:srgbClr val="005B5A"/>
                </a:solidFill>
                <a:latin typeface="TT Norms Medium" panose="02000803030000020003" pitchFamily="2" charset="-52"/>
              </a:rPr>
              <a:t>Договоры рег. оператора (ППРФ №354 от 06.05.2011г.) с населением:</a:t>
            </a:r>
          </a:p>
          <a:p>
            <a:endParaRPr lang="ru-RU" sz="4800" dirty="0">
              <a:solidFill>
                <a:srgbClr val="005B5A"/>
              </a:solidFill>
              <a:latin typeface="TT Norms Medium" panose="02000803030000020003" pitchFamily="2" charset="-52"/>
            </a:endParaRPr>
          </a:p>
          <a:p>
            <a:r>
              <a:rPr lang="ru-RU" sz="4800" dirty="0">
                <a:solidFill>
                  <a:srgbClr val="005B5A"/>
                </a:solidFill>
                <a:latin typeface="TT Norms Medium" panose="02000803030000020003" pitchFamily="2" charset="-52"/>
              </a:rPr>
              <a:t>Благоустроенный жилой фонд – 3 тыс. домов.</a:t>
            </a:r>
          </a:p>
          <a:p>
            <a:endParaRPr lang="ru-RU" sz="4800" dirty="0">
              <a:solidFill>
                <a:srgbClr val="005B5A"/>
              </a:solidFill>
              <a:latin typeface="TT Norms Medium" panose="02000803030000020003" pitchFamily="2" charset="-52"/>
            </a:endParaRPr>
          </a:p>
          <a:p>
            <a:r>
              <a:rPr lang="ru-RU" sz="4800" dirty="0">
                <a:solidFill>
                  <a:srgbClr val="005B5A"/>
                </a:solidFill>
                <a:latin typeface="TT Norms Medium" panose="02000803030000020003" pitchFamily="2" charset="-52"/>
              </a:rPr>
              <a:t>Неблагоустроенный жилой фонд – 5 тыс. домов</a:t>
            </a:r>
          </a:p>
          <a:p>
            <a:endParaRPr lang="ru-RU" sz="4800" dirty="0">
              <a:solidFill>
                <a:srgbClr val="005B5A"/>
              </a:solidFill>
              <a:latin typeface="TT Norms Medium" panose="02000803030000020003" pitchFamily="2" charset="-52"/>
            </a:endParaRPr>
          </a:p>
          <a:p>
            <a:r>
              <a:rPr lang="ru-RU" sz="4800" dirty="0">
                <a:solidFill>
                  <a:srgbClr val="005B5A"/>
                </a:solidFill>
                <a:latin typeface="TT Norms Medium" panose="02000803030000020003" pitchFamily="2" charset="-52"/>
              </a:rPr>
              <a:t>ППРФ – Постановление Правительства Российской Федерации ⃾</a:t>
            </a:r>
          </a:p>
        </p:txBody>
      </p:sp>
    </p:spTree>
    <p:extLst>
      <p:ext uri="{BB962C8B-B14F-4D97-AF65-F5344CB8AC3E}">
        <p14:creationId xmlns:p14="http://schemas.microsoft.com/office/powerpoint/2010/main" val="287090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7E8A6-08AD-4B34-BEA8-B219AE35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8" y="0"/>
            <a:ext cx="970075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66136-44BF-4859-9321-96003E80F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69961"/>
            <a:ext cx="12192000" cy="74114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5B5A"/>
                </a:solidFill>
                <a:latin typeface="TT Norms Medium" panose="02000803030000020003" pitchFamily="2" charset="-52"/>
              </a:rPr>
              <a:t>Содержание контейнерных площадок УК, ТСЖ и ЖСК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8AC73-E9B2-4C1C-9D84-7BE81906CE02}"/>
              </a:ext>
            </a:extLst>
          </p:cNvPr>
          <p:cNvSpPr txBox="1"/>
          <p:nvPr/>
        </p:nvSpPr>
        <p:spPr>
          <a:xfrm>
            <a:off x="1084729" y="57732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B5A"/>
                </a:solidFill>
              </a:rPr>
              <a:t>04.07.2023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D368D-91EB-4B25-AD2A-F75B61C2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8" y="134360"/>
            <a:ext cx="1946462" cy="835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8A6198-965F-4658-B5CB-A6425B2F3269}"/>
              </a:ext>
            </a:extLst>
          </p:cNvPr>
          <p:cNvSpPr txBox="1"/>
          <p:nvPr/>
        </p:nvSpPr>
        <p:spPr>
          <a:xfrm>
            <a:off x="5443671" y="12647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58BB9E3-CF5B-4402-B003-E39A80BF69F1}"/>
              </a:ext>
            </a:extLst>
          </p:cNvPr>
          <p:cNvSpPr txBox="1">
            <a:spLocks/>
          </p:cNvSpPr>
          <p:nvPr/>
        </p:nvSpPr>
        <p:spPr>
          <a:xfrm>
            <a:off x="6096000" y="4089249"/>
            <a:ext cx="2960481" cy="986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rgbClr val="005B5A"/>
                </a:solidFill>
                <a:latin typeface="TT Norms Medium" panose="02000803030000020003" pitchFamily="2" charset="-52"/>
              </a:rPr>
              <a:t>ПП РФ №290</a:t>
            </a:r>
          </a:p>
          <a:p>
            <a:r>
              <a:rPr lang="ru-RU" sz="3000" dirty="0">
                <a:solidFill>
                  <a:srgbClr val="005B5A"/>
                </a:solidFill>
                <a:latin typeface="TT Norms Medium" panose="02000803030000020003" pitchFamily="2" charset="-52"/>
              </a:rPr>
              <a:t>от 03.04.2013г.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0FD4BA9-B565-43A6-A5B5-772284870680}"/>
              </a:ext>
            </a:extLst>
          </p:cNvPr>
          <p:cNvSpPr txBox="1">
            <a:spLocks/>
          </p:cNvSpPr>
          <p:nvPr/>
        </p:nvSpPr>
        <p:spPr>
          <a:xfrm>
            <a:off x="3008769" y="4089249"/>
            <a:ext cx="3087231" cy="986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rgbClr val="005B5A"/>
                </a:solidFill>
                <a:latin typeface="TT Norms Medium" panose="02000803030000020003" pitchFamily="2" charset="-52"/>
              </a:rPr>
              <a:t>ПП РФ №491</a:t>
            </a:r>
          </a:p>
          <a:p>
            <a:r>
              <a:rPr lang="ru-RU" sz="3000" dirty="0">
                <a:solidFill>
                  <a:srgbClr val="005B5A"/>
                </a:solidFill>
                <a:latin typeface="TT Norms Medium" panose="02000803030000020003" pitchFamily="2" charset="-52"/>
              </a:rPr>
              <a:t>от 29.08.2006г.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828C9B2-DA20-4CC3-8F5D-33416103BEA7}"/>
              </a:ext>
            </a:extLst>
          </p:cNvPr>
          <p:cNvSpPr txBox="1">
            <a:spLocks/>
          </p:cNvSpPr>
          <p:nvPr/>
        </p:nvSpPr>
        <p:spPr>
          <a:xfrm>
            <a:off x="426007" y="2810987"/>
            <a:ext cx="3087231" cy="12360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rgbClr val="005B5A"/>
                </a:solidFill>
                <a:latin typeface="TT Norms Medium" panose="02000803030000020003" pitchFamily="2" charset="-52"/>
              </a:rPr>
              <a:t>Постановление</a:t>
            </a:r>
          </a:p>
          <a:p>
            <a:r>
              <a:rPr lang="ru-RU" sz="3000" dirty="0">
                <a:solidFill>
                  <a:srgbClr val="005B5A"/>
                </a:solidFill>
                <a:latin typeface="TT Norms Medium" panose="02000803030000020003" pitchFamily="2" charset="-52"/>
              </a:rPr>
              <a:t>Госстроя №170</a:t>
            </a:r>
          </a:p>
          <a:p>
            <a:r>
              <a:rPr lang="ru-RU" sz="3000" dirty="0">
                <a:solidFill>
                  <a:srgbClr val="005B5A"/>
                </a:solidFill>
                <a:latin typeface="TT Norms Medium" panose="02000803030000020003" pitchFamily="2" charset="-52"/>
              </a:rPr>
              <a:t>от 27.09.2003г.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27A77A1C-B1E0-4298-AD09-B441D9EF8AC7}"/>
              </a:ext>
            </a:extLst>
          </p:cNvPr>
          <p:cNvSpPr/>
          <p:nvPr/>
        </p:nvSpPr>
        <p:spPr>
          <a:xfrm rot="5400000">
            <a:off x="1512422" y="1819747"/>
            <a:ext cx="914400" cy="841972"/>
          </a:xfrm>
          <a:prstGeom prst="rightArrow">
            <a:avLst/>
          </a:prstGeom>
          <a:solidFill>
            <a:srgbClr val="005B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53F03CEA-5750-4EF8-B6D2-C74C17DFCEC2}"/>
              </a:ext>
            </a:extLst>
          </p:cNvPr>
          <p:cNvSpPr/>
          <p:nvPr/>
        </p:nvSpPr>
        <p:spPr>
          <a:xfrm rot="5400000">
            <a:off x="3524816" y="2390115"/>
            <a:ext cx="2055136" cy="841972"/>
          </a:xfrm>
          <a:prstGeom prst="rightArrow">
            <a:avLst/>
          </a:prstGeom>
          <a:solidFill>
            <a:srgbClr val="005B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0F541639-FE4B-451A-B2AE-2DE161F226FD}"/>
              </a:ext>
            </a:extLst>
          </p:cNvPr>
          <p:cNvSpPr/>
          <p:nvPr/>
        </p:nvSpPr>
        <p:spPr>
          <a:xfrm rot="5400000">
            <a:off x="9886667" y="1819747"/>
            <a:ext cx="914400" cy="841972"/>
          </a:xfrm>
          <a:prstGeom prst="rightArrow">
            <a:avLst/>
          </a:prstGeom>
          <a:solidFill>
            <a:srgbClr val="005B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E8398325-1499-4411-A0B3-83E707F0B4A2}"/>
              </a:ext>
            </a:extLst>
          </p:cNvPr>
          <p:cNvSpPr txBox="1">
            <a:spLocks/>
          </p:cNvSpPr>
          <p:nvPr/>
        </p:nvSpPr>
        <p:spPr>
          <a:xfrm>
            <a:off x="8495735" y="2824453"/>
            <a:ext cx="3696265" cy="1646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rgbClr val="005B5A"/>
                </a:solidFill>
                <a:latin typeface="TT Norms Medium" panose="02000803030000020003" pitchFamily="2" charset="-52"/>
              </a:rPr>
              <a:t>Правила благоустройства муниципального образования</a:t>
            </a: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7B21EF95-13A6-4AEE-A363-FE439D261784}"/>
              </a:ext>
            </a:extLst>
          </p:cNvPr>
          <p:cNvSpPr/>
          <p:nvPr/>
        </p:nvSpPr>
        <p:spPr>
          <a:xfrm rot="5400000">
            <a:off x="6548672" y="2390115"/>
            <a:ext cx="2055136" cy="841972"/>
          </a:xfrm>
          <a:prstGeom prst="rightArrow">
            <a:avLst/>
          </a:prstGeom>
          <a:solidFill>
            <a:srgbClr val="005B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6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7E8A6-08AD-4B34-BEA8-B219AE35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8" y="0"/>
            <a:ext cx="97007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8AC73-E9B2-4C1C-9D84-7BE81906CE02}"/>
              </a:ext>
            </a:extLst>
          </p:cNvPr>
          <p:cNvSpPr txBox="1"/>
          <p:nvPr/>
        </p:nvSpPr>
        <p:spPr>
          <a:xfrm>
            <a:off x="1084729" y="57732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B5A"/>
                </a:solidFill>
              </a:rPr>
              <a:t>04.07.2023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D368D-91EB-4B25-AD2A-F75B61C2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8" y="134360"/>
            <a:ext cx="1946462" cy="8356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535AE8-6947-415D-BAAD-022C02DA2A73}"/>
              </a:ext>
            </a:extLst>
          </p:cNvPr>
          <p:cNvSpPr txBox="1"/>
          <p:nvPr/>
        </p:nvSpPr>
        <p:spPr>
          <a:xfrm>
            <a:off x="322729" y="321328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5B5A"/>
                </a:solidFill>
                <a:latin typeface="TT Norms Medium" panose="02000803030000020003" pitchFamily="2" charset="-52"/>
              </a:rPr>
              <a:t>Содержание КП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7E5453-B777-4762-B7B1-2F3A5F998A88}"/>
              </a:ext>
            </a:extLst>
          </p:cNvPr>
          <p:cNvSpPr txBox="1"/>
          <p:nvPr/>
        </p:nvSpPr>
        <p:spPr>
          <a:xfrm>
            <a:off x="322729" y="1104321"/>
            <a:ext cx="3494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005B5A"/>
                </a:solidFill>
                <a:latin typeface="TT Norms Medium" panose="02000803030000020003" pitchFamily="2" charset="-52"/>
              </a:rPr>
              <a:t>Не соответствует</a:t>
            </a:r>
          </a:p>
          <a:p>
            <a:pPr algn="ctr"/>
            <a:r>
              <a:rPr lang="ru-RU" sz="2400" dirty="0">
                <a:solidFill>
                  <a:srgbClr val="005B5A"/>
                </a:solidFill>
                <a:latin typeface="TT Norms Medium" panose="02000803030000020003" pitchFamily="2" charset="-52"/>
              </a:rPr>
              <a:t>требованиям СанПиН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93FFB2-07B4-4540-A5A9-E490D46BC1EE}"/>
              </a:ext>
            </a:extLst>
          </p:cNvPr>
          <p:cNvSpPr txBox="1"/>
          <p:nvPr/>
        </p:nvSpPr>
        <p:spPr>
          <a:xfrm>
            <a:off x="6312521" y="1104321"/>
            <a:ext cx="3494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005B5A"/>
                </a:solidFill>
                <a:latin typeface="TT Norms Medium" panose="02000803030000020003" pitchFamily="2" charset="-52"/>
              </a:rPr>
              <a:t>Соответствует</a:t>
            </a:r>
          </a:p>
          <a:p>
            <a:pPr algn="ctr"/>
            <a:r>
              <a:rPr lang="ru-RU" sz="2400" dirty="0">
                <a:solidFill>
                  <a:srgbClr val="005B5A"/>
                </a:solidFill>
                <a:latin typeface="TT Norms Medium" panose="02000803030000020003" pitchFamily="2" charset="-52"/>
              </a:rPr>
              <a:t>требованиям СанПиН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A52C42-5E8E-4B37-B940-5A4F20712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8" y="1935318"/>
            <a:ext cx="4086558" cy="35897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4BD64B-9495-41F6-8DCE-1DC3E31F6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39" y="1935318"/>
            <a:ext cx="5236665" cy="33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6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7E8A6-08AD-4B34-BEA8-B219AE35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8" y="0"/>
            <a:ext cx="97007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8AC73-E9B2-4C1C-9D84-7BE81906CE02}"/>
              </a:ext>
            </a:extLst>
          </p:cNvPr>
          <p:cNvSpPr txBox="1"/>
          <p:nvPr/>
        </p:nvSpPr>
        <p:spPr>
          <a:xfrm>
            <a:off x="1084729" y="57732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B5A"/>
                </a:solidFill>
              </a:rPr>
              <a:t>04.07.2023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D368D-91EB-4B25-AD2A-F75B61C2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8" y="134360"/>
            <a:ext cx="1946462" cy="8356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535AE8-6947-415D-BAAD-022C02DA2A73}"/>
              </a:ext>
            </a:extLst>
          </p:cNvPr>
          <p:cNvSpPr txBox="1"/>
          <p:nvPr/>
        </p:nvSpPr>
        <p:spPr>
          <a:xfrm>
            <a:off x="322729" y="321328"/>
            <a:ext cx="7377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5B5A"/>
                </a:solidFill>
                <a:latin typeface="TT Norms Medium" panose="02000803030000020003" pitchFamily="2" charset="-52"/>
              </a:rPr>
              <a:t>Ненадлежащее содержание сборников для ЖБО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03B89B-52DF-4757-9A64-980AD0DE6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31" y="1026371"/>
            <a:ext cx="2533231" cy="45035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8331AA-3D68-4645-B8D3-CA63098C1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29" y="1475714"/>
            <a:ext cx="6029803" cy="33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0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7E8A6-08AD-4B34-BEA8-B219AE35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8" y="0"/>
            <a:ext cx="97007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8AC73-E9B2-4C1C-9D84-7BE81906CE02}"/>
              </a:ext>
            </a:extLst>
          </p:cNvPr>
          <p:cNvSpPr txBox="1"/>
          <p:nvPr/>
        </p:nvSpPr>
        <p:spPr>
          <a:xfrm>
            <a:off x="1084729" y="57732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B5A"/>
                </a:solidFill>
              </a:rPr>
              <a:t>04.07.2023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D368D-91EB-4B25-AD2A-F75B61C2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8" y="134360"/>
            <a:ext cx="1946462" cy="8356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535AE8-6947-415D-BAAD-022C02DA2A73}"/>
              </a:ext>
            </a:extLst>
          </p:cNvPr>
          <p:cNvSpPr txBox="1"/>
          <p:nvPr/>
        </p:nvSpPr>
        <p:spPr>
          <a:xfrm>
            <a:off x="322729" y="321328"/>
            <a:ext cx="904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5B5A"/>
                </a:solidFill>
                <a:latin typeface="TT Norms Medium" panose="02000803030000020003" pitchFamily="2" charset="-52"/>
              </a:rPr>
              <a:t>Захламленные КП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C1EB61-83CC-46D5-B65E-966B79482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57" y="3506274"/>
            <a:ext cx="4477519" cy="25186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E250D5-A77B-4CE9-AA8B-83D3C2E0E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1" y="1241025"/>
            <a:ext cx="5749752" cy="21651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8DBBE23-0181-4377-BAC3-F15721AA1A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692" y="3494866"/>
            <a:ext cx="6592510" cy="22045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3958C7-93EC-49A6-8088-E7B554AB7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08" y="1064747"/>
            <a:ext cx="4781134" cy="239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6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7E8A6-08AD-4B34-BEA8-B219AE35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8" y="0"/>
            <a:ext cx="97007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8AC73-E9B2-4C1C-9D84-7BE81906CE02}"/>
              </a:ext>
            </a:extLst>
          </p:cNvPr>
          <p:cNvSpPr txBox="1"/>
          <p:nvPr/>
        </p:nvSpPr>
        <p:spPr>
          <a:xfrm>
            <a:off x="1084729" y="57732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B5A"/>
                </a:solidFill>
              </a:rPr>
              <a:t>04.07.2023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D368D-91EB-4B25-AD2A-F75B61C2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8" y="134360"/>
            <a:ext cx="1946462" cy="8356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535AE8-6947-415D-BAAD-022C02DA2A73}"/>
              </a:ext>
            </a:extLst>
          </p:cNvPr>
          <p:cNvSpPr txBox="1"/>
          <p:nvPr/>
        </p:nvSpPr>
        <p:spPr>
          <a:xfrm>
            <a:off x="322729" y="321328"/>
            <a:ext cx="3791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5B5A"/>
                </a:solidFill>
                <a:latin typeface="TT Norms Medium" panose="02000803030000020003" pitchFamily="2" charset="-52"/>
              </a:rPr>
              <a:t>Плохие подъездные пути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E3AA9E-F330-465B-A876-F48F5E54E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31" y="1384978"/>
            <a:ext cx="6518856" cy="36668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D7713-63B7-4F31-AB08-E887C5B6F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60" y="782993"/>
            <a:ext cx="3791423" cy="505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2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7E8A6-08AD-4B34-BEA8-B219AE35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8" y="0"/>
            <a:ext cx="97007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8AC73-E9B2-4C1C-9D84-7BE81906CE02}"/>
              </a:ext>
            </a:extLst>
          </p:cNvPr>
          <p:cNvSpPr txBox="1"/>
          <p:nvPr/>
        </p:nvSpPr>
        <p:spPr>
          <a:xfrm>
            <a:off x="1084729" y="57732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B5A"/>
                </a:solidFill>
              </a:rPr>
              <a:t>04.07.2023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D368D-91EB-4B25-AD2A-F75B61C2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8" y="134360"/>
            <a:ext cx="1946462" cy="8356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535AE8-6947-415D-BAAD-022C02DA2A73}"/>
              </a:ext>
            </a:extLst>
          </p:cNvPr>
          <p:cNvSpPr txBox="1"/>
          <p:nvPr/>
        </p:nvSpPr>
        <p:spPr>
          <a:xfrm>
            <a:off x="322729" y="321328"/>
            <a:ext cx="3977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5B5A"/>
                </a:solidFill>
                <a:latin typeface="TT Norms Medium" panose="02000803030000020003" pitchFamily="2" charset="-52"/>
              </a:rPr>
              <a:t>Парковка авто рядом с КП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EAE2BA-B315-4841-8A2F-8A66A953E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6" y="782993"/>
            <a:ext cx="4267425" cy="24110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1BFF38-0FA2-4CCE-A035-E6588FBC8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1" y="3211233"/>
            <a:ext cx="4267425" cy="25960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A0985F4-0548-46DB-8144-86F6B369E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439" y="1104322"/>
            <a:ext cx="2964180" cy="39522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1934CC3-E0D1-4F0F-AC7A-0536AA0368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547" y="1104322"/>
            <a:ext cx="2223135" cy="39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3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7E8A6-08AD-4B34-BEA8-B219AE35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8" y="0"/>
            <a:ext cx="97007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8AC73-E9B2-4C1C-9D84-7BE81906CE02}"/>
              </a:ext>
            </a:extLst>
          </p:cNvPr>
          <p:cNvSpPr txBox="1"/>
          <p:nvPr/>
        </p:nvSpPr>
        <p:spPr>
          <a:xfrm>
            <a:off x="1084729" y="57732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5B5A"/>
                </a:solidFill>
              </a:rPr>
              <a:t>04.07.2023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D368D-91EB-4B25-AD2A-F75B61C2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8" y="134360"/>
            <a:ext cx="1946462" cy="8356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535AE8-6947-415D-BAAD-022C02DA2A73}"/>
              </a:ext>
            </a:extLst>
          </p:cNvPr>
          <p:cNvSpPr txBox="1"/>
          <p:nvPr/>
        </p:nvSpPr>
        <p:spPr>
          <a:xfrm>
            <a:off x="322729" y="321328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5B5A"/>
                </a:solidFill>
                <a:latin typeface="TT Norms Medium" panose="02000803030000020003" pitchFamily="2" charset="-52"/>
              </a:rPr>
              <a:t>Оборудованный подъезд к КП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8C49AF-9B30-46AB-B44D-9904DAC33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8" y="912825"/>
            <a:ext cx="7081666" cy="21302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7AB930-D0AC-4349-82C4-7204B462C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14" y="1438355"/>
            <a:ext cx="4276596" cy="32094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759F5C-0002-4439-8D25-ABF225D325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92" y="3250074"/>
            <a:ext cx="4145999" cy="23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3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324</Words>
  <Application>Microsoft Office PowerPoint</Application>
  <PresentationFormat>Широкоэкранный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TT Norms Medium</vt:lpstr>
      <vt:lpstr>Тема Office</vt:lpstr>
      <vt:lpstr>Проблемные аспекты обращения с ТКО при взаимодействии с УК, ТСЖ, ЖСК.</vt:lpstr>
      <vt:lpstr>4 кластер г. Благовещенск, Благовещенский МО, Ивановский МО, Тамбовский МО.</vt:lpstr>
      <vt:lpstr>Содержание контейнерных площадок УК, ТСЖ и ЖСК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 дорогие коллеги!</dc:title>
  <dc:creator>Администратор@POLIGON.AD</dc:creator>
  <cp:lastModifiedBy>User</cp:lastModifiedBy>
  <cp:revision>46</cp:revision>
  <dcterms:created xsi:type="dcterms:W3CDTF">2023-03-23T22:55:07Z</dcterms:created>
  <dcterms:modified xsi:type="dcterms:W3CDTF">2023-06-21T23:52:15Z</dcterms:modified>
</cp:coreProperties>
</file>